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65" r:id="rId5"/>
    <p:sldId id="257" r:id="rId6"/>
    <p:sldId id="261" r:id="rId7"/>
    <p:sldId id="262" r:id="rId8"/>
    <p:sldId id="264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Front of house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Presenters &amp; Tutors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STUDENTS &amp; ADULTS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Front of house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Presenters &amp; Tutors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STUDENTS &amp; ADULTS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bath.ac.uk/mascjb/RIBath22.html" TargetMode="External"/><Relationship Id="rId2" Type="http://schemas.openxmlformats.org/officeDocument/2006/relationships/hyperlink" Target="https://www.rigb.org/education/masterclasses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scjb@bath.ac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520C-A3DA-B747-815A-FFED2477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puzzle for you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34CE-0FC6-2A41-B553-A14C5CCA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232571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Using eight 7s   (so </a:t>
            </a:r>
            <a:r>
              <a:rPr lang="en-US" sz="3600" dirty="0">
                <a:solidFill>
                  <a:srgbClr val="FF0000"/>
                </a:solidFill>
              </a:rPr>
              <a:t>7 7 7 7 7 7 7 7 </a:t>
            </a:r>
            <a:r>
              <a:rPr lang="en-US" sz="3600" dirty="0"/>
              <a:t>) and the usual rules of addition, subtraction, multiplication and division, make up the number </a:t>
            </a:r>
            <a:r>
              <a:rPr lang="en-US" sz="4400" dirty="0">
                <a:solidFill>
                  <a:srgbClr val="7030A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4679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BATH </a:t>
            </a:r>
            <a:r>
              <a:rPr lang="en-US" sz="4400" dirty="0" err="1">
                <a:solidFill>
                  <a:schemeClr val="tx1"/>
                </a:solidFill>
              </a:rPr>
              <a:t>Maths</a:t>
            </a:r>
            <a:r>
              <a:rPr lang="en-US" sz="4400" dirty="0">
                <a:solidFill>
                  <a:schemeClr val="tx1"/>
                </a:solidFill>
              </a:rPr>
              <a:t> masterclasses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Royal Institution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supporting this series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2019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AD5E-F73E-49AA-92B7-5FB0EA79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732"/>
            <a:ext cx="10058400" cy="1371600"/>
          </a:xfrm>
        </p:spPr>
        <p:txBody>
          <a:bodyPr>
            <a:normAutofit/>
          </a:bodyPr>
          <a:lstStyle/>
          <a:p>
            <a:r>
              <a:rPr lang="en-GB" sz="3200" dirty="0"/>
              <a:t>Some useful links: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40783-1879-4DA1-8EEB-EDEE03BAE1F4}"/>
              </a:ext>
            </a:extLst>
          </p:cNvPr>
          <p:cNvSpPr txBox="1"/>
          <p:nvPr/>
        </p:nvSpPr>
        <p:spPr>
          <a:xfrm>
            <a:off x="4428162" y="1083960"/>
            <a:ext cx="703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https://www.rigb.org/education/masterclasses/about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6C2B2-EFF6-43EA-808F-A57AC1AB079C}"/>
              </a:ext>
            </a:extLst>
          </p:cNvPr>
          <p:cNvSpPr txBox="1"/>
          <p:nvPr/>
        </p:nvSpPr>
        <p:spPr>
          <a:xfrm>
            <a:off x="1171254" y="1133249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About the Masterclasses: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0F1A0-AD5A-48CD-8B1C-FF51110DB278}"/>
              </a:ext>
            </a:extLst>
          </p:cNvPr>
          <p:cNvSpPr txBox="1"/>
          <p:nvPr/>
        </p:nvSpPr>
        <p:spPr>
          <a:xfrm>
            <a:off x="1171254" y="259309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B5DC3-5244-4317-BD14-5316BC59EF7E}"/>
              </a:ext>
            </a:extLst>
          </p:cNvPr>
          <p:cNvSpPr txBox="1"/>
          <p:nvPr/>
        </p:nvSpPr>
        <p:spPr>
          <a:xfrm>
            <a:off x="4428162" y="5059552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https://people.bath.ac.uk/mascjb/RIBath23.html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5AACF-A055-4241-AD0B-1F36100981F2}"/>
              </a:ext>
            </a:extLst>
          </p:cNvPr>
          <p:cNvSpPr txBox="1"/>
          <p:nvPr/>
        </p:nvSpPr>
        <p:spPr>
          <a:xfrm>
            <a:off x="1171254" y="503725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Useful resources: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F8752-56C5-4624-A28B-14FAB8721216}"/>
              </a:ext>
            </a:extLst>
          </p:cNvPr>
          <p:cNvSpPr txBox="1"/>
          <p:nvPr/>
        </p:nvSpPr>
        <p:spPr>
          <a:xfrm>
            <a:off x="1171254" y="5659717"/>
            <a:ext cx="1004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General e-mail address:		     </a:t>
            </a:r>
            <a:r>
              <a:rPr lang="en-GB" dirty="0">
                <a:hlinkClick r:id="rId4"/>
              </a:rPr>
              <a:t>mascjb@bath.ac.uk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D3E589E-E4EB-79E1-2075-9293EBE7F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874"/>
              </p:ext>
            </p:extLst>
          </p:nvPr>
        </p:nvGraphicFramePr>
        <p:xfrm>
          <a:off x="490654" y="1906709"/>
          <a:ext cx="11184676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7811">
                  <a:extLst>
                    <a:ext uri="{9D8B030D-6E8A-4147-A177-3AD203B41FA5}">
                      <a16:colId xmlns:a16="http://schemas.microsoft.com/office/drawing/2014/main" val="139539949"/>
                    </a:ext>
                  </a:extLst>
                </a:gridCol>
                <a:gridCol w="1597811">
                  <a:extLst>
                    <a:ext uri="{9D8B030D-6E8A-4147-A177-3AD203B41FA5}">
                      <a16:colId xmlns:a16="http://schemas.microsoft.com/office/drawing/2014/main" val="2942559466"/>
                    </a:ext>
                  </a:extLst>
                </a:gridCol>
                <a:gridCol w="1597811">
                  <a:extLst>
                    <a:ext uri="{9D8B030D-6E8A-4147-A177-3AD203B41FA5}">
                      <a16:colId xmlns:a16="http://schemas.microsoft.com/office/drawing/2014/main" val="4286826325"/>
                    </a:ext>
                  </a:extLst>
                </a:gridCol>
                <a:gridCol w="1597811">
                  <a:extLst>
                    <a:ext uri="{9D8B030D-6E8A-4147-A177-3AD203B41FA5}">
                      <a16:colId xmlns:a16="http://schemas.microsoft.com/office/drawing/2014/main" val="1757686240"/>
                    </a:ext>
                  </a:extLst>
                </a:gridCol>
                <a:gridCol w="1593725">
                  <a:extLst>
                    <a:ext uri="{9D8B030D-6E8A-4147-A177-3AD203B41FA5}">
                      <a16:colId xmlns:a16="http://schemas.microsoft.com/office/drawing/2014/main" val="1585211946"/>
                    </a:ext>
                  </a:extLst>
                </a:gridCol>
                <a:gridCol w="1601896">
                  <a:extLst>
                    <a:ext uri="{9D8B030D-6E8A-4147-A177-3AD203B41FA5}">
                      <a16:colId xmlns:a16="http://schemas.microsoft.com/office/drawing/2014/main" val="1081362391"/>
                    </a:ext>
                  </a:extLst>
                </a:gridCol>
                <a:gridCol w="1597811">
                  <a:extLst>
                    <a:ext uri="{9D8B030D-6E8A-4147-A177-3AD203B41FA5}">
                      <a16:colId xmlns:a16="http://schemas.microsoft.com/office/drawing/2014/main" val="2466321267"/>
                    </a:ext>
                  </a:extLst>
                </a:gridCol>
              </a:tblGrid>
              <a:tr h="313304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88191"/>
                  </a:ext>
                </a:extLst>
              </a:tr>
              <a:tr h="861587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Penington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Cecile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Mailler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Davenport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Karol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Bacik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Christian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Rohrbeck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 Lewis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Benjamin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Galbally</a:t>
                      </a: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Communicating </a:t>
                      </a:r>
                      <a:r>
                        <a:rPr lang="en-US" sz="1400" dirty="0" err="1"/>
                        <a:t>maths</a:t>
                      </a:r>
                      <a:r>
                        <a:rPr lang="en-US" sz="1400" dirty="0"/>
                        <a:t> 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Communicating </a:t>
                      </a:r>
                      <a:r>
                        <a:rPr lang="en-US" sz="1400" dirty="0" err="1"/>
                        <a:t>maths</a:t>
                      </a:r>
                      <a:r>
                        <a:rPr lang="en-US" sz="1400" dirty="0"/>
                        <a:t> students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50387"/>
                  </a:ext>
                </a:extLst>
              </a:tr>
              <a:tr h="1044348">
                <a:tc>
                  <a:txBody>
                    <a:bodyPr/>
                    <a:lstStyle/>
                    <a:p>
                      <a:r>
                        <a:rPr lang="en-US" sz="1200" dirty="0"/>
                        <a:t>Algorithms without a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Cryptography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Recursion: On cauliflowers, snails and dragons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to A-Maze your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Seeing Behind the Curtain... a crash course in Group Theory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2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48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338BBE-0345-0C44-A23C-EA0F30749766}"/>
              </a:ext>
            </a:extLst>
          </p:cNvPr>
          <p:cNvSpPr txBox="1"/>
          <p:nvPr/>
        </p:nvSpPr>
        <p:spPr>
          <a:xfrm>
            <a:off x="1992086" y="870857"/>
            <a:ext cx="630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to our sponsors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0B35A5F-F7B4-2D49-9C0A-0DD05292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1930987"/>
            <a:ext cx="3048000" cy="17018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0FE1E02-547E-A641-BCC0-B25BB683C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6366"/>
            <a:ext cx="4391465" cy="157360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012492F-4E0D-D64C-B293-71B5C95A4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918" y="4191023"/>
            <a:ext cx="1587500" cy="1587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6B450E-5BAD-9348-BF7B-90DAEBB6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66" y="4197373"/>
            <a:ext cx="3512989" cy="148465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F70F34-0CAC-A14C-B041-1A6124FE0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351" y="4197373"/>
            <a:ext cx="2910114" cy="14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6A5C7C0-A9A5-52C0-D34A-DCF8E998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69434"/>
            <a:ext cx="7696201" cy="5064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9EFDC58-9D69-BAF7-FE19-EA040B5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4093151"/>
            <a:ext cx="3144774" cy="16459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Fantastic Public Lecture by Katie </a:t>
            </a:r>
            <a:r>
              <a:rPr lang="en-US" dirty="0" err="1">
                <a:solidFill>
                  <a:srgbClr val="0070C0"/>
                </a:solidFill>
              </a:rPr>
              <a:t>Steckles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19.15pm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April</a:t>
            </a:r>
            <a:br>
              <a:rPr lang="en-US" dirty="0"/>
            </a:br>
            <a:r>
              <a:rPr lang="en-US" dirty="0"/>
              <a:t>Guildhall, Bath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https://</a:t>
            </a:r>
            <a:r>
              <a:rPr lang="en-US" sz="1600" dirty="0" err="1"/>
              <a:t>sites.google.com</a:t>
            </a:r>
            <a:r>
              <a:rPr lang="en-US" sz="1600" dirty="0"/>
              <a:t>/view/bmc-2023/public-lecture</a:t>
            </a:r>
          </a:p>
        </p:txBody>
      </p:sp>
    </p:spTree>
    <p:extLst>
      <p:ext uri="{BB962C8B-B14F-4D97-AF65-F5344CB8AC3E}">
        <p14:creationId xmlns:p14="http://schemas.microsoft.com/office/powerpoint/2010/main" val="29109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FDEC-6062-1F44-B7C9-8575354D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SUMMER SPECIALS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05E7-B179-BD47-9983-94567C9C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Thanks to the generosity of the Bath Alumni we will be running </a:t>
            </a:r>
            <a:r>
              <a:rPr lang="en-US" sz="2800" dirty="0">
                <a:solidFill>
                  <a:srgbClr val="7030A0"/>
                </a:solidFill>
              </a:rPr>
              <a:t>Summer Specials </a:t>
            </a:r>
            <a:r>
              <a:rPr lang="en-US" sz="2800" dirty="0"/>
              <a:t>together with the other local masterclass groups</a:t>
            </a:r>
          </a:p>
          <a:p>
            <a:r>
              <a:rPr lang="en-US" sz="2800" dirty="0"/>
              <a:t>These are ALL DAY events at the University of Bath</a:t>
            </a:r>
          </a:p>
          <a:p>
            <a:r>
              <a:rPr lang="en-US" sz="2800" dirty="0"/>
              <a:t>Puzzles, Games, Inspiring talks, and a code breaking treasure hunt</a:t>
            </a:r>
          </a:p>
          <a:p>
            <a:r>
              <a:rPr lang="en-US" sz="2800" dirty="0"/>
              <a:t>Free!  We will get in touch with more details.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520C-A3DA-B747-815A-FFED2477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puzzle for you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34CE-0FC6-2A41-B553-A14C5CCA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232571" cy="3849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Alice and Bob each roll 3 fair dice.  They get different numbers on each dice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Alice says that her three numbers have a higher total sum than Bob’s three numbers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Bob says that his three numbers have a higher product (when multiplied together) than Alice’s three numbers.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numbers do Alice and </a:t>
            </a:r>
            <a:r>
              <a:rPr lang="en-US" sz="2000"/>
              <a:t>Bob each have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48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{2835FAF3-4A92-4E87-886F-7862511A334C}tf78438558_win32</Template>
  <TotalTime>85</TotalTime>
  <Words>344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SavonVTI</vt:lpstr>
      <vt:lpstr>A puzzle for you to think about</vt:lpstr>
      <vt:lpstr>BATH Maths masterclasses</vt:lpstr>
      <vt:lpstr>Thank you for supporting this series</vt:lpstr>
      <vt:lpstr>Some useful links:</vt:lpstr>
      <vt:lpstr>PowerPoint Presentation</vt:lpstr>
      <vt:lpstr>Fantastic Public Lecture by Katie Steckles  19.15pm  3rd April Guildhall, Bath  https://sites.google.com/view/bmc-2023/public-lecture</vt:lpstr>
      <vt:lpstr>              SUMMER SPECIALS</vt:lpstr>
      <vt:lpstr>A puzzle for you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Bristol Maths masterclasses</dc:title>
  <dc:creator>Anna Baker</dc:creator>
  <cp:lastModifiedBy>Microsoft Office User</cp:lastModifiedBy>
  <cp:revision>16</cp:revision>
  <dcterms:created xsi:type="dcterms:W3CDTF">2021-01-23T09:50:11Z</dcterms:created>
  <dcterms:modified xsi:type="dcterms:W3CDTF">2023-01-26T22:32:36Z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